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0" r:id="rId6"/>
    <p:sldId id="265" r:id="rId7"/>
    <p:sldId id="266" r:id="rId8"/>
    <p:sldId id="262" r:id="rId9"/>
    <p:sldId id="267" r:id="rId10"/>
    <p:sldId id="261" r:id="rId11"/>
    <p:sldId id="263" r:id="rId12"/>
    <p:sldId id="269" r:id="rId13"/>
    <p:sldId id="268" r:id="rId14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9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44"/>
    <p:restoredTop sz="96197"/>
  </p:normalViewPr>
  <p:slideViewPr>
    <p:cSldViewPr snapToGrid="0" snapToObjects="1">
      <p:cViewPr varScale="1">
        <p:scale>
          <a:sx n="99" d="100"/>
          <a:sy n="99" d="100"/>
        </p:scale>
        <p:origin x="176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E04BF-5759-89C0-F117-C643B0BC0D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B4EB49-45C9-9CE5-4DC2-3A43724252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005C1-BDF5-CDC8-96D2-73B2DE123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44FAB-B082-CCCA-D714-EAC2970C7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104ED-677D-EFD1-3BC0-70CE89C32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3436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E262-C26A-D074-B3EA-A277FF5D3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B6D94A-1D41-8183-3E1C-535804003D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14F25-971D-AAE0-3B6A-27E40BA48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447DE-EB9E-C8EF-9224-9B0E565EE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5E013-7B85-E143-E849-3347086DA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4463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7149BD-5134-846A-7289-3CDCE4DD2A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32580A-F25D-8639-0E02-3C9519632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49172-EC68-3D5F-C178-A9998061F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5ABD1-4156-96CA-C956-A49E13C70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A6128-512C-7B0A-E019-A138EE5EF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73079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30749-AF5C-830F-BC6A-1631A315F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4602C-2A19-AB8A-8147-6B70CE941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378EA-1E81-E6BB-7211-1E44E4AA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893D7-A15D-493B-1466-2DBB16A7F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579EE6-779F-581F-ECB4-BD8900D7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13989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C9B05-91E0-D545-74E4-21C6CAE3D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D1C01-3432-5781-9604-5598D3923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903FD-CBEB-BE00-B6B3-7FC23C88E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E80EE-CA5B-C68B-8298-B9A21F785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DE1E5-6C36-A409-A7CC-282E256F7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8601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24BEC-27AF-ECA2-350D-F25E42293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6914F-6299-151C-CEC0-6EC7485E10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815DA8-2085-5493-B62D-B4F8D8D88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461509-287B-EC60-FF59-63DE45437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694CE5-9768-8CBE-5382-C4F7221A0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3E2865-6AD3-B6BC-3129-E4130FDDE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24476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46A6B-D4FF-BC10-F374-05E5F296A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865E1-0F03-3C1D-A99E-0F0C96DF7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15A5B1-89A9-41BF-7001-6B1124148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FF19EA-24F1-A69B-4071-90775A0753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9D985-0FBE-F701-A3FC-4EAB462298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48FDA6-3FFB-29A7-BB68-9F2C0F219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0BA29-5DE5-BA30-B676-5FB62C10C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005A92-1810-35F9-F2EF-E94E72536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8101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49D9-1603-5D55-09C4-E1050AF6F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7FCFC3-5878-1042-E35D-ADDEE7F4A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0D9CB0-8DD0-3D1D-CF5C-6F8A6ED7A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86B487-527B-06BA-AE93-76BB350C7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39358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EB8425-34FC-D662-F1F5-389CBE6B1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7DDDDC-23EC-3F6B-ECAC-05CE2BA7F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F57EA9-0925-845C-B49D-F8C5224B7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323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19E6F-DFBF-DC87-5C7B-5550F77C2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9AE4E-A4EC-BDDD-8C36-56B9264AD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80325F-48EC-C9EF-2C0E-F8846F786C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7D236-DA66-A3FA-492F-3390B1F67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1C766A-DB84-C475-A383-191993085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ECA8CF-656D-1DC9-4DCD-B748849EC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59468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9AC04-09C2-8EB0-CA71-DE84B77A0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C697B2-B8DB-3C24-0109-8B7CB0CAF8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175871-B10D-5B52-6708-E05E5C3ADB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F0DC5-BB18-B06F-1485-05219452E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891A0C-21F2-BC4A-615C-3C051AEFD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D2AA71-EE96-628A-01DC-C46636348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20144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66C360-F2B4-51F4-CD38-B20152A4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D3BCA5-CA58-3E3F-7D9C-C20648E58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B8CB1-2D0B-2C36-80A1-3C36D0ED30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78CA9-277C-EF4D-BCF2-B1E2B548F8D5}" type="datetimeFigureOut">
              <a:rPr lang="en-DK" smtClean="0"/>
              <a:t>15/05/2022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44278-28FC-C264-31F7-8D44DE361B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77905-15F5-4606-44E4-648DCADCCD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4F4D0B-EBD3-8746-84CA-C9D6B7D4C3A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4496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neural-network-optimization-7ca72d4db3e0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/index.php?curid=2876183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01-release.storage.googleapis.com/gallery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gradient-descent-animation-1-simple-linear-regression-e49315b2467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Oqmad5JpPI2rzrWDrMiGPs3QinyxT8sO/view?usp=shar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C52E8-D8F0-7EAC-5C51-8A2A953BA9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K" dirty="0"/>
              <a:t>Neural Networks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8C906B-0D4B-FCE7-BC92-DDE7921206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K" dirty="0"/>
              <a:t>Anders Krogh</a:t>
            </a:r>
          </a:p>
          <a:p>
            <a:r>
              <a:rPr lang="en-DK" dirty="0"/>
              <a:t>Center for Health Data Science</a:t>
            </a:r>
          </a:p>
          <a:p>
            <a:r>
              <a:rPr lang="en-DK" dirty="0"/>
              <a:t>University of Copenhagen</a:t>
            </a:r>
          </a:p>
        </p:txBody>
      </p:sp>
    </p:spTree>
    <p:extLst>
      <p:ext uri="{BB962C8B-B14F-4D97-AF65-F5344CB8AC3E}">
        <p14:creationId xmlns:p14="http://schemas.microsoft.com/office/powerpoint/2010/main" val="1165274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6BD8C-9B57-9F4C-021C-D0CFA8EE5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0222"/>
          </a:xfrm>
        </p:spPr>
        <p:txBody>
          <a:bodyPr>
            <a:normAutofit/>
          </a:bodyPr>
          <a:lstStyle/>
          <a:p>
            <a:r>
              <a:rPr lang="en-DK" sz="4000" dirty="0"/>
              <a:t>More realistic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7B7F0-6970-0DDB-70C7-C216D78DC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7853"/>
            <a:ext cx="10515600" cy="4709110"/>
          </a:xfrm>
        </p:spPr>
        <p:txBody>
          <a:bodyPr/>
          <a:lstStyle/>
          <a:p>
            <a:r>
              <a:rPr lang="en-DK" dirty="0"/>
              <a:t>The regression example has two “weights” </a:t>
            </a:r>
            <a:r>
              <a:rPr lang="en-DK" i="1" dirty="0"/>
              <a:t>a</a:t>
            </a:r>
            <a:r>
              <a:rPr lang="en-DK" dirty="0"/>
              <a:t> and </a:t>
            </a:r>
            <a:r>
              <a:rPr lang="en-DK" i="1" dirty="0"/>
              <a:t>b</a:t>
            </a:r>
          </a:p>
          <a:p>
            <a:r>
              <a:rPr lang="en-DK" dirty="0"/>
              <a:t>Normally the neural networks have </a:t>
            </a:r>
            <a:r>
              <a:rPr lang="en-DK" dirty="0">
                <a:solidFill>
                  <a:schemeClr val="accent1"/>
                </a:solidFill>
              </a:rPr>
              <a:t>thousands of weights </a:t>
            </a:r>
            <a:r>
              <a:rPr lang="en-DK" dirty="0"/>
              <a:t>and thresholds (some even millions)</a:t>
            </a:r>
          </a:p>
          <a:p>
            <a:r>
              <a:rPr lang="en-DK" dirty="0"/>
              <a:t>In the examples there were a single output  unit</a:t>
            </a:r>
          </a:p>
          <a:p>
            <a:r>
              <a:rPr lang="en-DK" dirty="0"/>
              <a:t>Sometimes we have </a:t>
            </a:r>
            <a:r>
              <a:rPr lang="en-DK" dirty="0">
                <a:solidFill>
                  <a:schemeClr val="accent1"/>
                </a:solidFill>
              </a:rPr>
              <a:t>several output units</a:t>
            </a:r>
          </a:p>
          <a:p>
            <a:r>
              <a:rPr lang="en-DK" dirty="0"/>
              <a:t>We often discriminate between networks for</a:t>
            </a:r>
          </a:p>
          <a:p>
            <a:pPr lvl="1"/>
            <a:r>
              <a:rPr lang="en-DK" dirty="0">
                <a:solidFill>
                  <a:schemeClr val="accent1"/>
                </a:solidFill>
              </a:rPr>
              <a:t>Classification</a:t>
            </a:r>
            <a:r>
              <a:rPr lang="en-DK" dirty="0"/>
              <a:t> with binary targets (like cat/no cat)</a:t>
            </a:r>
          </a:p>
          <a:p>
            <a:pPr lvl="1"/>
            <a:r>
              <a:rPr lang="en-DK" dirty="0">
                <a:solidFill>
                  <a:schemeClr val="accent1"/>
                </a:solidFill>
              </a:rPr>
              <a:t>Regression</a:t>
            </a:r>
            <a:r>
              <a:rPr lang="en-DK" dirty="0"/>
              <a:t> with continuous target values (like linear regression)</a:t>
            </a:r>
          </a:p>
          <a:p>
            <a:r>
              <a:rPr lang="en-DK" dirty="0"/>
              <a:t>Learning follows the same principles, but the error function may change</a:t>
            </a:r>
          </a:p>
        </p:txBody>
      </p:sp>
    </p:spTree>
    <p:extLst>
      <p:ext uri="{BB962C8B-B14F-4D97-AF65-F5344CB8AC3E}">
        <p14:creationId xmlns:p14="http://schemas.microsoft.com/office/powerpoint/2010/main" val="415398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45F20-B0BF-F5F4-6E89-063F1DC9B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3615"/>
          </a:xfrm>
        </p:spPr>
        <p:txBody>
          <a:bodyPr>
            <a:normAutofit/>
          </a:bodyPr>
          <a:lstStyle/>
          <a:p>
            <a:r>
              <a:rPr lang="en-DK" sz="4000" dirty="0"/>
              <a:t>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A951A1-CEA5-F6F4-195E-6A463C245B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70747" y="4790049"/>
                <a:ext cx="10515600" cy="1702826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da-DK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da-DK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a-DK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da-DK" i="1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da-DK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da-DK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da-D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a-DK" i="1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da-DK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da-DK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GB" dirty="0"/>
                          <m:t>log</m:t>
                        </m:r>
                        <m:r>
                          <m:rPr>
                            <m:nor/>
                          </m:rPr>
                          <a:rPr lang="da-DK" dirty="0"/>
                          <m:t> </m:t>
                        </m:r>
                        <m:sSub>
                          <m:sSubPr>
                            <m:ctrlPr>
                              <a:rPr lang="da-D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a-DK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a-DK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d>
                          <m:dPr>
                            <m:ctrlPr>
                              <a:rPr lang="da-DK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a-DK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a-DK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da-DK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da-DK" i="1">
                            <a:latin typeface="Cambria Math" panose="02040503050406030204" pitchFamily="18" charset="0"/>
                          </a:rPr>
                          <m:t>+</m:t>
                        </m:r>
                      </m:e>
                    </m:nary>
                  </m:oMath>
                </a14:m>
                <a:r>
                  <a:rPr lang="da-DK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a-DK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i="1"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a-DK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da-DK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da-DK" i="1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nor/>
                      </m:rPr>
                      <a:rPr lang="en-GB" dirty="0"/>
                      <m:t>log</m:t>
                    </m:r>
                    <m:r>
                      <m:rPr>
                        <m:nor/>
                      </m:rPr>
                      <a:rPr lang="da-DK" dirty="0"/>
                      <m:t> (1−</m:t>
                    </m:r>
                    <m:sSub>
                      <m:sSubPr>
                        <m:ctrlPr>
                          <a:rPr lang="da-DK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da-DK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d>
                      <m:dPr>
                        <m:ctrlPr>
                          <a:rPr lang="da-DK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a-D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a-DK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da-DK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da-DK" i="1">
                        <a:latin typeface="Cambria Math" panose="02040503050406030204" pitchFamily="18" charset="0"/>
                      </a:rPr>
                      <m:t>)] </m:t>
                    </m:r>
                  </m:oMath>
                </a14:m>
                <a:endParaRPr lang="da-DK" dirty="0"/>
              </a:p>
              <a:p>
                <a:pPr marL="0" indent="0">
                  <a:buNone/>
                </a:pPr>
                <a:endParaRPr lang="da-DK" dirty="0"/>
              </a:p>
              <a:p>
                <a:r>
                  <a:rPr lang="da-DK" dirty="0"/>
                  <a:t>If </a:t>
                </a:r>
                <a:r>
                  <a:rPr lang="da-DK" dirty="0" err="1"/>
                  <a:t>there</a:t>
                </a:r>
                <a:r>
                  <a:rPr lang="da-DK" dirty="0"/>
                  <a:t> </a:t>
                </a:r>
                <a:r>
                  <a:rPr lang="da-DK" dirty="0" err="1"/>
                  <a:t>are</a:t>
                </a:r>
                <a:r>
                  <a:rPr lang="da-DK" dirty="0"/>
                  <a:t> no </a:t>
                </a:r>
                <a:r>
                  <a:rPr lang="da-DK" dirty="0" err="1"/>
                  <a:t>hidden</a:t>
                </a:r>
                <a:r>
                  <a:rPr lang="da-DK" dirty="0"/>
                  <a:t> units, it is the same as </a:t>
                </a:r>
                <a:r>
                  <a:rPr lang="da-DK" dirty="0" err="1">
                    <a:solidFill>
                      <a:schemeClr val="accent1"/>
                    </a:solidFill>
                  </a:rPr>
                  <a:t>logistic</a:t>
                </a:r>
                <a:r>
                  <a:rPr lang="da-DK" dirty="0">
                    <a:solidFill>
                      <a:schemeClr val="accent1"/>
                    </a:solidFill>
                  </a:rPr>
                  <a:t> regression</a:t>
                </a:r>
                <a:endParaRPr lang="en-GB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A951A1-CEA5-F6F4-195E-6A463C245B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70747" y="4790049"/>
                <a:ext cx="10515600" cy="1702826"/>
              </a:xfrm>
              <a:blipFill>
                <a:blip r:embed="rId2"/>
                <a:stretch>
                  <a:fillRect l="-965" t="-42222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F2EC566-F5FF-FE46-33C0-534BCFF9B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532" y="710375"/>
            <a:ext cx="5831573" cy="386162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B1F5D1D0-8F7F-0702-3273-CDF5992899D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70747" y="1838313"/>
                <a:ext cx="5831573" cy="338772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dirty="0"/>
                  <a:t>When there are two classes:</a:t>
                </a:r>
              </a:p>
              <a:p>
                <a:pPr lvl="1"/>
                <a:r>
                  <a:rPr lang="en-GB" dirty="0"/>
                  <a:t>Use </a:t>
                </a:r>
                <a:r>
                  <a:rPr lang="en-GB" dirty="0">
                    <a:solidFill>
                      <a:schemeClr val="accent1"/>
                    </a:solidFill>
                  </a:rPr>
                  <a:t>probabilities</a:t>
                </a:r>
                <a:r>
                  <a:rPr lang="en-GB" dirty="0"/>
                  <a:t> </a:t>
                </a:r>
              </a:p>
              <a:p>
                <a:pPr lvl="1"/>
                <a:r>
                  <a:rPr lang="en-GB" dirty="0"/>
                  <a:t>Change loss function </a:t>
                </a:r>
                <a14:m>
                  <m:oMath xmlns:m="http://schemas.openxmlformats.org/officeDocument/2006/math">
                    <m:r>
                      <a:rPr lang="da-DK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da-DK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a-DK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</m:oMath>
                </a14:m>
                <a:endParaRPr lang="en-GB" dirty="0"/>
              </a:p>
              <a:p>
                <a:endParaRPr lang="en-GB" dirty="0">
                  <a:solidFill>
                    <a:schemeClr val="accent1"/>
                  </a:solidFill>
                </a:endParaRPr>
              </a:p>
              <a:p>
                <a:r>
                  <a:rPr lang="en-GB" dirty="0">
                    <a:solidFill>
                      <a:schemeClr val="accent1"/>
                    </a:solidFill>
                  </a:rPr>
                  <a:t>Maximum likelihood </a:t>
                </a:r>
                <a:r>
                  <a:rPr lang="en-GB" dirty="0"/>
                  <a:t>leads to</a:t>
                </a:r>
                <a:r>
                  <a:rPr lang="da-DK" dirty="0"/>
                  <a:t> the </a:t>
                </a:r>
                <a:r>
                  <a:rPr lang="da-DK" dirty="0" err="1">
                    <a:solidFill>
                      <a:schemeClr val="accent1"/>
                    </a:solidFill>
                  </a:rPr>
                  <a:t>binary</a:t>
                </a:r>
                <a:r>
                  <a:rPr lang="da-DK" dirty="0">
                    <a:solidFill>
                      <a:schemeClr val="accent1"/>
                    </a:solidFill>
                  </a:rPr>
                  <a:t> cross </a:t>
                </a:r>
                <a:r>
                  <a:rPr lang="da-DK" dirty="0" err="1">
                    <a:solidFill>
                      <a:schemeClr val="accent1"/>
                    </a:solidFill>
                  </a:rPr>
                  <a:t>entropy</a:t>
                </a:r>
                <a:r>
                  <a:rPr lang="da-DK" dirty="0">
                    <a:solidFill>
                      <a:schemeClr val="accent1"/>
                    </a:solidFill>
                  </a:rPr>
                  <a:t> </a:t>
                </a:r>
                <a:r>
                  <a:rPr lang="da-DK" dirty="0" err="1"/>
                  <a:t>loss</a:t>
                </a:r>
                <a:r>
                  <a:rPr lang="da-DK" dirty="0"/>
                  <a:t>:</a:t>
                </a:r>
                <a:endParaRPr lang="en-GB" dirty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da-DK" dirty="0"/>
                  <a:t>	</a:t>
                </a:r>
                <a:endParaRPr lang="en-GB" dirty="0"/>
              </a:p>
            </p:txBody>
          </p:sp>
        </mc:Choice>
        <mc:Fallback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B1F5D1D0-8F7F-0702-3273-CDF5992899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0747" y="1838313"/>
                <a:ext cx="5831573" cy="3387726"/>
              </a:xfrm>
              <a:prstGeom prst="rect">
                <a:avLst/>
              </a:prstGeom>
              <a:blipFill>
                <a:blip r:embed="rId4"/>
                <a:stretch>
                  <a:fillRect l="-1739" t="-2985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576FA58F-C49C-8F25-2D4D-9403098497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9259"/>
          <a:stretch/>
        </p:blipFill>
        <p:spPr>
          <a:xfrm>
            <a:off x="10103613" y="1088917"/>
            <a:ext cx="1456065" cy="12183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CEE657-D036-ACB2-A686-B41F40442C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8730" y="2623382"/>
            <a:ext cx="1454853" cy="12544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8D9B34-1C42-AA61-9059-4592C23982B2}"/>
              </a:ext>
            </a:extLst>
          </p:cNvPr>
          <p:cNvSpPr txBox="1"/>
          <p:nvPr/>
        </p:nvSpPr>
        <p:spPr>
          <a:xfrm>
            <a:off x="7972754" y="749464"/>
            <a:ext cx="1213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P(cat)=1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62F9FF8-0AF1-9D3C-9D9F-E5C403EB1000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9185907" y="966704"/>
            <a:ext cx="2302054" cy="135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512F92D-E3C8-7066-0B15-3A82390AD3B4}"/>
              </a:ext>
            </a:extLst>
          </p:cNvPr>
          <p:cNvSpPr txBox="1"/>
          <p:nvPr/>
        </p:nvSpPr>
        <p:spPr>
          <a:xfrm>
            <a:off x="9086938" y="3830760"/>
            <a:ext cx="1213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P(cat)=0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AEEBA4-425F-46E0-854B-CA93726D0E54}"/>
              </a:ext>
            </a:extLst>
          </p:cNvPr>
          <p:cNvCxnSpPr>
            <a:cxnSpLocks/>
          </p:cNvCxnSpPr>
          <p:nvPr/>
        </p:nvCxnSpPr>
        <p:spPr>
          <a:xfrm flipV="1">
            <a:off x="6821727" y="4071052"/>
            <a:ext cx="2302054" cy="135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0AF0D37-ADDA-38FC-720D-5311C00A7AD9}"/>
              </a:ext>
            </a:extLst>
          </p:cNvPr>
          <p:cNvSpPr txBox="1"/>
          <p:nvPr/>
        </p:nvSpPr>
        <p:spPr>
          <a:xfrm rot="17586129">
            <a:off x="8096927" y="2267696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Sigmoid output</a:t>
            </a:r>
          </a:p>
        </p:txBody>
      </p:sp>
    </p:spTree>
    <p:extLst>
      <p:ext uri="{BB962C8B-B14F-4D97-AF65-F5344CB8AC3E}">
        <p14:creationId xmlns:p14="http://schemas.microsoft.com/office/powerpoint/2010/main" val="3268088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CC4116-90F8-C62E-EABB-18EC5B76C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0135" y="180560"/>
            <a:ext cx="5311865" cy="44356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EF7D4D-159D-E980-03EC-8127A79F3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3236"/>
          </a:xfrm>
        </p:spPr>
        <p:txBody>
          <a:bodyPr>
            <a:normAutofit/>
          </a:bodyPr>
          <a:lstStyle/>
          <a:p>
            <a:r>
              <a:rPr lang="en-GB" sz="4000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7367-1E48-83BD-DD66-1D7B78508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6049297" cy="2654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For complex networks the loss has </a:t>
            </a:r>
            <a:r>
              <a:rPr lang="en-GB" sz="2400" dirty="0">
                <a:solidFill>
                  <a:schemeClr val="accent1"/>
                </a:solidFill>
              </a:rPr>
              <a:t>multiple local minima </a:t>
            </a:r>
          </a:p>
          <a:p>
            <a:pPr marL="0" indent="0">
              <a:buNone/>
            </a:pPr>
            <a:r>
              <a:rPr lang="en-GB" sz="2400" dirty="0"/>
              <a:t>Plain gradient descent does not work well</a:t>
            </a:r>
          </a:p>
          <a:p>
            <a:pPr marL="0" indent="0">
              <a:buNone/>
            </a:pPr>
            <a:r>
              <a:rPr lang="en-GB" sz="2400" dirty="0"/>
              <a:t>Stochastic gradient descent use “</a:t>
            </a:r>
            <a:r>
              <a:rPr lang="en-GB" sz="2400" dirty="0">
                <a:solidFill>
                  <a:schemeClr val="accent1"/>
                </a:solidFill>
              </a:rPr>
              <a:t>mini batches</a:t>
            </a:r>
            <a:r>
              <a:rPr lang="en-GB" sz="2400" dirty="0"/>
              <a:t>”</a:t>
            </a:r>
          </a:p>
          <a:p>
            <a:r>
              <a:rPr lang="en-GB" sz="2400" dirty="0"/>
              <a:t>The gradient is calculated over a random sample of a certain size – the </a:t>
            </a:r>
            <a:r>
              <a:rPr lang="en-GB" sz="2400" dirty="0">
                <a:solidFill>
                  <a:schemeClr val="accent1"/>
                </a:solidFill>
              </a:rPr>
              <a:t>batch size</a:t>
            </a:r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E7F990-06C3-7D16-F777-90D4C1982A87}"/>
              </a:ext>
            </a:extLst>
          </p:cNvPr>
          <p:cNvSpPr txBox="1">
            <a:spLocks/>
          </p:cNvSpPr>
          <p:nvPr/>
        </p:nvSpPr>
        <p:spPr>
          <a:xfrm>
            <a:off x="838200" y="3937819"/>
            <a:ext cx="10515600" cy="265471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For each cycle through the training set (</a:t>
            </a:r>
            <a:r>
              <a:rPr lang="en-GB" sz="2400" dirty="0">
                <a:solidFill>
                  <a:schemeClr val="accent1"/>
                </a:solidFill>
              </a:rPr>
              <a:t>epoch</a:t>
            </a:r>
            <a:r>
              <a:rPr lang="en-GB" sz="2400" dirty="0"/>
              <a:t>), the network is updated many times instead of just one</a:t>
            </a:r>
          </a:p>
          <a:p>
            <a:r>
              <a:rPr lang="en-GB" sz="2400" dirty="0"/>
              <a:t>Because of the randomness it can better escape local minima and has turned out to be much more efficient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There are many other “tricks”. Many of these are combined in </a:t>
            </a:r>
            <a:r>
              <a:rPr lang="en-GB" sz="2400" dirty="0">
                <a:solidFill>
                  <a:schemeClr val="accent1"/>
                </a:solidFill>
              </a:rPr>
              <a:t>the popular optimizer called Adam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AEDE7D-BD8B-5A34-1628-CA9B5BAA590F}"/>
              </a:ext>
            </a:extLst>
          </p:cNvPr>
          <p:cNvSpPr txBox="1"/>
          <p:nvPr/>
        </p:nvSpPr>
        <p:spPr>
          <a:xfrm>
            <a:off x="7433187" y="6091711"/>
            <a:ext cx="47588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Figure copied from: </a:t>
            </a:r>
            <a:r>
              <a:rPr lang="en-GB" sz="1400" dirty="0">
                <a:hlinkClick r:id="rId3"/>
              </a:rPr>
              <a:t>https://towardsdatascience.com/neural-network-optimization-7ca72d4db3e0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013924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037F9-E103-D8D9-4A0A-7F5CF5B06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8297"/>
            <a:ext cx="10515600" cy="4318666"/>
          </a:xfrm>
        </p:spPr>
        <p:txBody>
          <a:bodyPr/>
          <a:lstStyle/>
          <a:p>
            <a:r>
              <a:rPr lang="en-GB" dirty="0" err="1"/>
              <a:t>Pytorch</a:t>
            </a:r>
            <a:r>
              <a:rPr lang="en-GB" dirty="0"/>
              <a:t> is a Python package for neural networks</a:t>
            </a:r>
          </a:p>
          <a:p>
            <a:r>
              <a:rPr lang="en-GB" dirty="0"/>
              <a:t>It makes it easy to design and train neural networks, because of</a:t>
            </a:r>
          </a:p>
          <a:p>
            <a:pPr lvl="1"/>
            <a:r>
              <a:rPr lang="en-GB" dirty="0"/>
              <a:t>Automated differentiation to calculate gradients</a:t>
            </a:r>
          </a:p>
          <a:p>
            <a:pPr lvl="1"/>
            <a:r>
              <a:rPr lang="en-GB" dirty="0"/>
              <a:t>Efficient use of hardware (including GPUs)</a:t>
            </a:r>
          </a:p>
          <a:p>
            <a:r>
              <a:rPr lang="en-GB" dirty="0"/>
              <a:t>It uses </a:t>
            </a:r>
            <a:r>
              <a:rPr lang="en-GB" dirty="0">
                <a:solidFill>
                  <a:schemeClr val="accent1"/>
                </a:solidFill>
              </a:rPr>
              <a:t>tensors</a:t>
            </a:r>
            <a:r>
              <a:rPr lang="en-GB" dirty="0"/>
              <a:t>, which are multidimensional numerical arrays with many convenient mathematical operations (as in linear algebra)</a:t>
            </a:r>
          </a:p>
          <a:p>
            <a:r>
              <a:rPr lang="en-GB" dirty="0"/>
              <a:t>To start with </a:t>
            </a:r>
            <a:r>
              <a:rPr lang="en-GB" dirty="0" err="1"/>
              <a:t>pytorch</a:t>
            </a:r>
            <a:r>
              <a:rPr lang="en-GB" dirty="0"/>
              <a:t>, you need not worry about tensors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LET US TRY!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8427ED-B94D-7D32-03D2-195481171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4955"/>
            <a:ext cx="10515599" cy="11546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3478F5-26D5-0A79-9350-6EB0014D5635}"/>
              </a:ext>
            </a:extLst>
          </p:cNvPr>
          <p:cNvSpPr txBox="1"/>
          <p:nvPr/>
        </p:nvSpPr>
        <p:spPr>
          <a:xfrm>
            <a:off x="9379976" y="946389"/>
            <a:ext cx="19738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 err="1">
                <a:solidFill>
                  <a:schemeClr val="bg1"/>
                </a:solidFill>
              </a:rPr>
              <a:t>pytorch.org</a:t>
            </a:r>
            <a:endParaRPr lang="en-GB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540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C0C432AF-119E-A4BC-C561-2EDA8DDC9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830" y="957263"/>
            <a:ext cx="8434929" cy="543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6CDBBA-AA33-8647-30A5-28B54822C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6116"/>
          </a:xfrm>
        </p:spPr>
        <p:txBody>
          <a:bodyPr>
            <a:normAutofit/>
          </a:bodyPr>
          <a:lstStyle/>
          <a:p>
            <a:r>
              <a:rPr lang="en-DK" sz="4000"/>
              <a:t>Inspiration from the brain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ECAAB-D4A2-AAA9-267F-C8CA60395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3287" y="3835691"/>
            <a:ext cx="4783333" cy="2958800"/>
          </a:xfrm>
        </p:spPr>
        <p:txBody>
          <a:bodyPr/>
          <a:lstStyle/>
          <a:p>
            <a:r>
              <a:rPr lang="en-DK" dirty="0"/>
              <a:t>Brain computes by sending electric signals between neurons</a:t>
            </a:r>
          </a:p>
          <a:p>
            <a:r>
              <a:rPr lang="en-DK" dirty="0"/>
              <a:t>Learni</a:t>
            </a:r>
            <a:r>
              <a:rPr lang="en-GB" dirty="0"/>
              <a:t>ng</a:t>
            </a:r>
            <a:r>
              <a:rPr lang="en-DK" dirty="0"/>
              <a:t> happens by modifying the strengths of the contacts – the synapses</a:t>
            </a:r>
          </a:p>
          <a:p>
            <a:endParaRPr lang="en-D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DABFDA-A789-A93B-78D5-A95A494E7962}"/>
              </a:ext>
            </a:extLst>
          </p:cNvPr>
          <p:cNvSpPr txBox="1"/>
          <p:nvPr/>
        </p:nvSpPr>
        <p:spPr>
          <a:xfrm>
            <a:off x="195380" y="6209716"/>
            <a:ext cx="55074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K" sz="1600"/>
              <a:t>Illustration of neuron by BruceBlaus - Own work, CC BY 3.0, </a:t>
            </a:r>
            <a:r>
              <a:rPr lang="en-DK" sz="1600">
                <a:hlinkClick r:id="rId3"/>
              </a:rPr>
              <a:t>https://commons.wikimedia.org/w/index.php?curid=28761830</a:t>
            </a:r>
            <a:endParaRPr lang="en-DK" sz="16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FC4CB5-BE10-9780-11F4-D552BF73BE17}"/>
              </a:ext>
            </a:extLst>
          </p:cNvPr>
          <p:cNvSpPr txBox="1"/>
          <p:nvPr/>
        </p:nvSpPr>
        <p:spPr>
          <a:xfrm>
            <a:off x="4386263" y="4668760"/>
            <a:ext cx="15926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600"/>
              <a:t>Neuron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97648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DAEC6EE-3806-4CCD-5CAA-72C3E898A3D2}"/>
              </a:ext>
            </a:extLst>
          </p:cNvPr>
          <p:cNvSpPr/>
          <p:nvPr/>
        </p:nvSpPr>
        <p:spPr>
          <a:xfrm>
            <a:off x="391627" y="2596896"/>
            <a:ext cx="7825781" cy="3665211"/>
          </a:xfrm>
          <a:prstGeom prst="rect">
            <a:avLst/>
          </a:prstGeom>
          <a:solidFill>
            <a:srgbClr val="E1E9F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DA6945-8C43-DA62-C046-41D712C8F40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0" y="2696518"/>
            <a:ext cx="7286840" cy="35290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4FD26A-5411-DCD7-D464-3CDAD4CD7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63225" cy="967810"/>
          </a:xfrm>
        </p:spPr>
        <p:txBody>
          <a:bodyPr>
            <a:normAutofit/>
          </a:bodyPr>
          <a:lstStyle/>
          <a:p>
            <a:r>
              <a:rPr lang="en-DK" sz="4000"/>
              <a:t>A mathematical model of the neuron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518B2-FB13-B27C-3DE8-48BECBB27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3961"/>
            <a:ext cx="4048125" cy="78934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McCulloch and Pitts proposed this model in 1943</a:t>
            </a:r>
            <a:endParaRPr lang="en-DK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6B14AB-0C34-A56A-76C7-7F7441B6341F}"/>
              </a:ext>
            </a:extLst>
          </p:cNvPr>
          <p:cNvSpPr txBox="1"/>
          <p:nvPr/>
        </p:nvSpPr>
        <p:spPr>
          <a:xfrm>
            <a:off x="5156531" y="3541661"/>
            <a:ext cx="21662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000"/>
              <a:t>Activation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D49171-F73D-EDF5-348D-DC4F5BBD6FA1}"/>
              </a:ext>
            </a:extLst>
          </p:cNvPr>
          <p:cNvSpPr txBox="1"/>
          <p:nvPr/>
        </p:nvSpPr>
        <p:spPr>
          <a:xfrm>
            <a:off x="318133" y="6353551"/>
            <a:ext cx="80821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Figure from A Krogh,: </a:t>
            </a:r>
            <a:r>
              <a:rPr lang="en-GB" sz="1600" dirty="0"/>
              <a:t>What are artificial neural networks?, </a:t>
            </a:r>
            <a:r>
              <a:rPr lang="en-DK" sz="1600" dirty="0"/>
              <a:t>Nat. Biotech. 26, p. 195-197, 2008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0A0C83-9EA2-72D4-6773-A71347681B1C}"/>
              </a:ext>
            </a:extLst>
          </p:cNvPr>
          <p:cNvSpPr txBox="1"/>
          <p:nvPr/>
        </p:nvSpPr>
        <p:spPr>
          <a:xfrm>
            <a:off x="6119812" y="1337109"/>
            <a:ext cx="52904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2800" dirty="0">
                <a:solidFill>
                  <a:schemeClr val="accent1"/>
                </a:solidFill>
              </a:rPr>
              <a:t>This is the basis for most artificial neural network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CC086D-60D6-05E7-75B0-55CC0FFD6CA0}"/>
              </a:ext>
            </a:extLst>
          </p:cNvPr>
          <p:cNvSpPr txBox="1"/>
          <p:nvPr/>
        </p:nvSpPr>
        <p:spPr>
          <a:xfrm>
            <a:off x="8765040" y="3684676"/>
            <a:ext cx="28760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2400" dirty="0"/>
              <a:t>Sigmoid activation function (red curve)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EBECEC0-FE9B-CE16-B3F4-8673AEDBCDC1}"/>
                  </a:ext>
                </a:extLst>
              </p:cNvPr>
              <p:cNvSpPr txBox="1"/>
              <p:nvPr/>
            </p:nvSpPr>
            <p:spPr>
              <a:xfrm>
                <a:off x="8765040" y="4707507"/>
                <a:ext cx="2293064" cy="7549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da-DK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da-DK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a-DK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num>
                        <m:den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den>
                      </m:f>
                      <m:r>
                        <a:rPr lang="da-DK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DK" sz="240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EBECEC0-FE9B-CE16-B3F4-8673AEDBCD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65040" y="4707507"/>
                <a:ext cx="2293064" cy="754950"/>
              </a:xfrm>
              <a:prstGeom prst="rect">
                <a:avLst/>
              </a:prstGeom>
              <a:blipFill>
                <a:blip r:embed="rId4"/>
                <a:stretch>
                  <a:fillRect l="-2762" r="-4972" b="-11475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2E9546C9-75A5-3B16-A744-1BE73309770B}"/>
              </a:ext>
            </a:extLst>
          </p:cNvPr>
          <p:cNvSpPr txBox="1"/>
          <p:nvPr/>
        </p:nvSpPr>
        <p:spPr>
          <a:xfrm>
            <a:off x="5156531" y="5558442"/>
            <a:ext cx="2073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Threshold: </a:t>
            </a:r>
            <a:r>
              <a:rPr lang="en-GB" sz="2000" i="1" dirty="0"/>
              <a:t>t</a:t>
            </a:r>
            <a:endParaRPr lang="en-DK" sz="2000" i="1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1F2447-A5CA-2272-CB9D-F27A71BD6809}"/>
              </a:ext>
            </a:extLst>
          </p:cNvPr>
          <p:cNvSpPr txBox="1"/>
          <p:nvPr/>
        </p:nvSpPr>
        <p:spPr>
          <a:xfrm rot="16200000">
            <a:off x="-839203" y="4155061"/>
            <a:ext cx="28617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Input form other neurons</a:t>
            </a:r>
            <a:endParaRPr lang="en-DK" sz="2000" i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176ADE-676B-9EA5-2315-DD35F42A43B8}"/>
              </a:ext>
            </a:extLst>
          </p:cNvPr>
          <p:cNvSpPr txBox="1"/>
          <p:nvPr/>
        </p:nvSpPr>
        <p:spPr>
          <a:xfrm>
            <a:off x="2993561" y="3424632"/>
            <a:ext cx="1713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Weighted sum</a:t>
            </a:r>
            <a:endParaRPr lang="en-DK" sz="2000" i="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DDA9C0-AA3E-19C2-43C7-9C6576B96CDE}"/>
              </a:ext>
            </a:extLst>
          </p:cNvPr>
          <p:cNvSpPr txBox="1"/>
          <p:nvPr/>
        </p:nvSpPr>
        <p:spPr>
          <a:xfrm>
            <a:off x="6977253" y="4786914"/>
            <a:ext cx="1057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Output</a:t>
            </a:r>
            <a:endParaRPr lang="en-DK" sz="2400"/>
          </a:p>
        </p:txBody>
      </p:sp>
    </p:spTree>
    <p:extLst>
      <p:ext uri="{BB962C8B-B14F-4D97-AF65-F5344CB8AC3E}">
        <p14:creationId xmlns:p14="http://schemas.microsoft.com/office/powerpoint/2010/main" val="1374072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072E7-E22C-81C6-2AB0-583B4B08B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8504"/>
          </a:xfrm>
        </p:spPr>
        <p:txBody>
          <a:bodyPr>
            <a:normAutofit/>
          </a:bodyPr>
          <a:lstStyle/>
          <a:p>
            <a:r>
              <a:rPr lang="en-DK" sz="4000"/>
              <a:t>Many connected neurons ➜ neural network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17DA25-5461-B9EA-D7C0-945CCC36A18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4285" y="1295611"/>
            <a:ext cx="4105340" cy="48493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364382-D63F-FBCF-BA3B-4C222634E7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64"/>
          <a:stretch/>
        </p:blipFill>
        <p:spPr>
          <a:xfrm>
            <a:off x="4479625" y="2519411"/>
            <a:ext cx="6994230" cy="38535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5E0AC8-24A0-603D-C13E-FA49190A13E0}"/>
              </a:ext>
            </a:extLst>
          </p:cNvPr>
          <p:cNvSpPr txBox="1"/>
          <p:nvPr/>
        </p:nvSpPr>
        <p:spPr>
          <a:xfrm>
            <a:off x="5046484" y="1619696"/>
            <a:ext cx="37050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800"/>
              <a:t>Artificial neural network</a:t>
            </a:r>
          </a:p>
          <a:p>
            <a:r>
              <a:rPr lang="en-DK" sz="2800"/>
              <a:t>Feed-forward NN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31FB81-2772-4175-44FC-6350E06C3F41}"/>
              </a:ext>
            </a:extLst>
          </p:cNvPr>
          <p:cNvSpPr txBox="1"/>
          <p:nvPr/>
        </p:nvSpPr>
        <p:spPr>
          <a:xfrm>
            <a:off x="257126" y="6169708"/>
            <a:ext cx="47893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K" sz="1600"/>
              <a:t>Screenshot from </a:t>
            </a:r>
            <a:r>
              <a:rPr lang="en-DK" sz="1600">
                <a:hlinkClick r:id="rId4"/>
              </a:rPr>
              <a:t>https://h01-release.storage.googleapis.com/gallery.html</a:t>
            </a:r>
            <a:endParaRPr lang="en-DK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EF7FBA-5910-7970-175A-06A3D537C809}"/>
              </a:ext>
            </a:extLst>
          </p:cNvPr>
          <p:cNvSpPr txBox="1"/>
          <p:nvPr/>
        </p:nvSpPr>
        <p:spPr>
          <a:xfrm>
            <a:off x="5615188" y="6332205"/>
            <a:ext cx="6053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Figure from A Krogh,: </a:t>
            </a:r>
            <a:r>
              <a:rPr lang="en-GB" sz="1600" dirty="0"/>
              <a:t>What are artificial neural networks?, </a:t>
            </a:r>
            <a:r>
              <a:rPr lang="en-DK" sz="1600" dirty="0"/>
              <a:t>Nat. Biotech. 26, p. 195-197, 2008</a:t>
            </a:r>
          </a:p>
        </p:txBody>
      </p:sp>
    </p:spTree>
    <p:extLst>
      <p:ext uri="{BB962C8B-B14F-4D97-AF65-F5344CB8AC3E}">
        <p14:creationId xmlns:p14="http://schemas.microsoft.com/office/powerpoint/2010/main" val="438663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F1916D2-4FB3-EB3F-A542-A901D99EA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613" y="111611"/>
            <a:ext cx="5065991" cy="66931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B1EC65-6901-B1B5-2C73-B0EF5FA0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9000"/>
          </a:xfrm>
        </p:spPr>
        <p:txBody>
          <a:bodyPr>
            <a:normAutofit/>
          </a:bodyPr>
          <a:lstStyle/>
          <a:p>
            <a:r>
              <a:rPr lang="en-DK" sz="4000"/>
              <a:t>Learning from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FF304-1961-B09E-94B9-5EDA14CC3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13188" cy="4351338"/>
          </a:xfrm>
        </p:spPr>
        <p:txBody>
          <a:bodyPr/>
          <a:lstStyle/>
          <a:p>
            <a:r>
              <a:rPr lang="en-DK"/>
              <a:t>Humans learn from examples</a:t>
            </a:r>
          </a:p>
          <a:p>
            <a:r>
              <a:rPr lang="en-DK"/>
              <a:t>By seing enough pictures of cats, a child can learn to recognize a cat</a:t>
            </a:r>
          </a:p>
          <a:p>
            <a:endParaRPr lang="en-DK"/>
          </a:p>
          <a:p>
            <a:r>
              <a:rPr lang="en-DK">
                <a:solidFill>
                  <a:schemeClr val="accent1"/>
                </a:solidFill>
              </a:rPr>
              <a:t>Artificial neural networks also learn from examples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BC815A-0765-D4C0-0227-9EB2B7B576A0}"/>
              </a:ext>
            </a:extLst>
          </p:cNvPr>
          <p:cNvSpPr txBox="1"/>
          <p:nvPr/>
        </p:nvSpPr>
        <p:spPr>
          <a:xfrm>
            <a:off x="7561811" y="6519446"/>
            <a:ext cx="2823593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DK" sz="1600"/>
              <a:t>Google search for ”cat pictures”</a:t>
            </a:r>
          </a:p>
        </p:txBody>
      </p:sp>
    </p:spTree>
    <p:extLst>
      <p:ext uri="{BB962C8B-B14F-4D97-AF65-F5344CB8AC3E}">
        <p14:creationId xmlns:p14="http://schemas.microsoft.com/office/powerpoint/2010/main" val="250253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033B4-9D86-0267-8580-91EC729BB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2843"/>
          </a:xfrm>
        </p:spPr>
        <p:txBody>
          <a:bodyPr>
            <a:normAutofit/>
          </a:bodyPr>
          <a:lstStyle/>
          <a:p>
            <a:r>
              <a:rPr lang="en-DK" sz="4000"/>
              <a:t>Learning by minimizing the error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2C6420-E8CE-4C8D-EA98-E0A10E91FE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38656"/>
                <a:ext cx="5257800" cy="2645664"/>
              </a:xfrm>
            </p:spPr>
            <p:txBody>
              <a:bodyPr>
                <a:noAutofit/>
              </a:bodyPr>
              <a:lstStyle/>
              <a:p>
                <a:r>
                  <a:rPr lang="en-DK" sz="2400" dirty="0"/>
                  <a:t>Neural network is a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a-DK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da-DK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d>
                      <m:dPr>
                        <m:ctrlPr>
                          <a:rPr lang="da-DK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a-DK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da-DK" sz="2400" b="0" dirty="0"/>
              </a:p>
              <a:p>
                <a14:m>
                  <m:oMath xmlns:m="http://schemas.openxmlformats.org/officeDocument/2006/math">
                    <m:r>
                      <a:rPr lang="da-DK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K" sz="2400" dirty="0"/>
                  <a:t> is an input vector (e.g. pixel values in cat picture)</a:t>
                </a:r>
              </a:p>
              <a:p>
                <a:r>
                  <a:rPr lang="en-DK" sz="2400" dirty="0"/>
                  <a:t>Output: values between zero (no cat) and one (cat in picture)</a:t>
                </a:r>
              </a:p>
              <a:p>
                <a:r>
                  <a:rPr lang="en-DK" sz="2400" dirty="0"/>
                  <a:t>Parametrized by the weights </a:t>
                </a:r>
                <a:r>
                  <a:rPr lang="en-DK" sz="2400" i="1" dirty="0"/>
                  <a:t>w </a:t>
                </a:r>
                <a:r>
                  <a:rPr lang="en-DK" sz="2400" dirty="0"/>
                  <a:t>(symbolizing all the weights)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2C6420-E8CE-4C8D-EA98-E0A10E91FE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38656"/>
                <a:ext cx="5257800" cy="2645664"/>
              </a:xfrm>
              <a:blipFill>
                <a:blip r:embed="rId2"/>
                <a:stretch>
                  <a:fillRect l="-1687" t="-2871" r="-1687" b="-10048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F2DB472-C7D4-F172-CCC3-32B0204A0817}"/>
              </a:ext>
            </a:extLst>
          </p:cNvPr>
          <p:cNvSpPr txBox="1">
            <a:spLocks/>
          </p:cNvSpPr>
          <p:nvPr/>
        </p:nvSpPr>
        <p:spPr>
          <a:xfrm>
            <a:off x="6640829" y="1438656"/>
            <a:ext cx="4812031" cy="88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DK" sz="2400"/>
              <a:t>Train on a set of </a:t>
            </a:r>
            <a:r>
              <a:rPr lang="en-DK" sz="2400" b="1"/>
              <a:t>labeled examples </a:t>
            </a:r>
            <a:r>
              <a:rPr lang="en-DK" sz="2400"/>
              <a:t>called the </a:t>
            </a:r>
            <a:r>
              <a:rPr lang="en-DK" sz="2400" b="1"/>
              <a:t>training set.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DK" sz="24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418597-8754-D672-7B94-0AFC5CC0D2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259"/>
          <a:stretch/>
        </p:blipFill>
        <p:spPr>
          <a:xfrm>
            <a:off x="7760335" y="2176165"/>
            <a:ext cx="1244600" cy="1041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56F697-07C7-4606-9D67-6B37A0199DCF}"/>
              </a:ext>
            </a:extLst>
          </p:cNvPr>
          <p:cNvSpPr txBox="1"/>
          <p:nvPr/>
        </p:nvSpPr>
        <p:spPr>
          <a:xfrm>
            <a:off x="6640830" y="3148985"/>
            <a:ext cx="10881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K" sz="2400"/>
              <a:t>Labels: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C2A0168-E6DC-8655-8C3F-4D95DF8DD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9315" y="2183765"/>
            <a:ext cx="1244600" cy="10731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E96831-CF81-86A9-2FEC-322C636AC72C}"/>
              </a:ext>
            </a:extLst>
          </p:cNvPr>
          <p:cNvSpPr txBox="1"/>
          <p:nvPr/>
        </p:nvSpPr>
        <p:spPr>
          <a:xfrm>
            <a:off x="7855838" y="3195319"/>
            <a:ext cx="146303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dirty="0"/>
              <a:t>t</a:t>
            </a:r>
            <a:r>
              <a:rPr lang="en-DK" sz="2000"/>
              <a:t>=1 (cat)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550E5B-7EFF-1B72-ADA0-74C88EC089A3}"/>
              </a:ext>
            </a:extLst>
          </p:cNvPr>
          <p:cNvSpPr txBox="1"/>
          <p:nvPr/>
        </p:nvSpPr>
        <p:spPr>
          <a:xfrm>
            <a:off x="9742170" y="3195933"/>
            <a:ext cx="17106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dirty="0"/>
              <a:t>t</a:t>
            </a:r>
            <a:r>
              <a:rPr lang="en-DK" sz="2000" dirty="0"/>
              <a:t>=0 (not cat)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E9E42EA-3E75-9E75-E2E7-8C801AC6AE4B}"/>
                  </a:ext>
                </a:extLst>
              </p:cNvPr>
              <p:cNvSpPr txBox="1"/>
              <p:nvPr/>
            </p:nvSpPr>
            <p:spPr>
              <a:xfrm>
                <a:off x="6640829" y="4508403"/>
                <a:ext cx="4968240" cy="13578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en-DK" sz="2400" b="1" dirty="0"/>
                  <a:t>Minimize the error: </a:t>
                </a:r>
                <a:endParaRPr lang="da-DK" sz="2400" b="1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4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da-DK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da-DK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da-DK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da-DK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b>
                                      <m: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da-DK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da-DK" sz="2400" b="1" i="1" smtClean="0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da-DK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da-DK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da-DK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da-DK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a-DK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DK" sz="2400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E9E42EA-3E75-9E75-E2E7-8C801AC6AE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0829" y="4508403"/>
                <a:ext cx="4968240" cy="1357872"/>
              </a:xfrm>
              <a:prstGeom prst="rect">
                <a:avLst/>
              </a:prstGeom>
              <a:blipFill>
                <a:blip r:embed="rId5"/>
                <a:stretch>
                  <a:fillRect l="-1786" t="-69159" b="-132710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6425BEEF-23FE-D824-FE3E-8628EC998BA7}"/>
              </a:ext>
            </a:extLst>
          </p:cNvPr>
          <p:cNvSpPr txBox="1"/>
          <p:nvPr/>
        </p:nvSpPr>
        <p:spPr>
          <a:xfrm>
            <a:off x="838200" y="4556274"/>
            <a:ext cx="5257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DK" sz="2400" b="1" dirty="0"/>
              <a:t>Learning: Find the weights that give the desired output as close as possible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0EA572-780A-F158-41F6-5CD4FAC89E50}"/>
              </a:ext>
            </a:extLst>
          </p:cNvPr>
          <p:cNvSpPr txBox="1"/>
          <p:nvPr/>
        </p:nvSpPr>
        <p:spPr>
          <a:xfrm>
            <a:off x="6640829" y="5740871"/>
            <a:ext cx="48514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a-DK" sz="2000" dirty="0"/>
              <a:t>Sum is over </a:t>
            </a:r>
            <a:r>
              <a:rPr lang="en-GB" sz="2000" dirty="0"/>
              <a:t>training</a:t>
            </a:r>
            <a:r>
              <a:rPr lang="da-DK" sz="2000" dirty="0"/>
              <a:t> </a:t>
            </a:r>
            <a:r>
              <a:rPr lang="da-DK" sz="2000" dirty="0" err="1"/>
              <a:t>examples</a:t>
            </a:r>
            <a:endParaRPr lang="en-DK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5B3856-7E8C-91E2-9E20-1717BE530C64}"/>
              </a:ext>
            </a:extLst>
          </p:cNvPr>
          <p:cNvSpPr txBox="1"/>
          <p:nvPr/>
        </p:nvSpPr>
        <p:spPr>
          <a:xfrm>
            <a:off x="838200" y="5792645"/>
            <a:ext cx="431673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a-DK" sz="2000" err="1"/>
              <a:t>Glossary</a:t>
            </a:r>
            <a:r>
              <a:rPr lang="da-DK" sz="2000"/>
              <a:t>: </a:t>
            </a:r>
          </a:p>
          <a:p>
            <a:pPr marL="0" indent="0">
              <a:buNone/>
            </a:pPr>
            <a:r>
              <a:rPr lang="da-DK" sz="2000" err="1"/>
              <a:t>Error</a:t>
            </a:r>
            <a:r>
              <a:rPr lang="da-DK" sz="2000"/>
              <a:t> is </a:t>
            </a:r>
            <a:r>
              <a:rPr lang="da-DK" sz="2000" err="1"/>
              <a:t>often</a:t>
            </a:r>
            <a:r>
              <a:rPr lang="da-DK" sz="2000"/>
              <a:t> </a:t>
            </a:r>
            <a:r>
              <a:rPr lang="da-DK" sz="2000" err="1"/>
              <a:t>called</a:t>
            </a:r>
            <a:r>
              <a:rPr lang="da-DK" sz="2000"/>
              <a:t> </a:t>
            </a:r>
            <a:r>
              <a:rPr lang="da-DK" sz="2000" b="1" err="1"/>
              <a:t>loss</a:t>
            </a:r>
            <a:r>
              <a:rPr lang="da-DK" sz="2000"/>
              <a:t> or </a:t>
            </a:r>
            <a:r>
              <a:rPr lang="da-DK" sz="2000" b="1" err="1"/>
              <a:t>cost</a:t>
            </a:r>
            <a:endParaRPr lang="da-DK" sz="2000" b="1"/>
          </a:p>
          <a:p>
            <a:pPr marL="0" indent="0">
              <a:buNone/>
            </a:pPr>
            <a:r>
              <a:rPr lang="da-DK" sz="2000"/>
              <a:t>Labels </a:t>
            </a:r>
            <a:r>
              <a:rPr lang="da-DK" sz="2000" err="1"/>
              <a:t>are</a:t>
            </a:r>
            <a:r>
              <a:rPr lang="da-DK" sz="2000"/>
              <a:t> </a:t>
            </a:r>
            <a:r>
              <a:rPr lang="da-DK" sz="2000" err="1"/>
              <a:t>also</a:t>
            </a:r>
            <a:r>
              <a:rPr lang="da-DK" sz="2000"/>
              <a:t> </a:t>
            </a:r>
            <a:r>
              <a:rPr lang="da-DK" sz="2000" err="1"/>
              <a:t>called</a:t>
            </a:r>
            <a:r>
              <a:rPr lang="da-DK" sz="2000"/>
              <a:t> </a:t>
            </a:r>
            <a:r>
              <a:rPr lang="da-DK" sz="2000" b="1" err="1"/>
              <a:t>targets</a:t>
            </a:r>
            <a:endParaRPr lang="en-DK" sz="2000" b="1"/>
          </a:p>
        </p:txBody>
      </p:sp>
    </p:spTree>
    <p:extLst>
      <p:ext uri="{BB962C8B-B14F-4D97-AF65-F5344CB8AC3E}">
        <p14:creationId xmlns:p14="http://schemas.microsoft.com/office/powerpoint/2010/main" val="2532811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19CF1-40C9-6487-1C91-A9BB2E3E0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05"/>
          </a:xfrm>
        </p:spPr>
        <p:txBody>
          <a:bodyPr>
            <a:normAutofit/>
          </a:bodyPr>
          <a:lstStyle/>
          <a:p>
            <a:r>
              <a:rPr lang="en-DK" sz="4000" dirty="0"/>
              <a:t>Minimize the error by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3528C-2BC4-13DB-7BAC-1CAF2F77D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543"/>
            <a:ext cx="5562600" cy="4351338"/>
          </a:xfrm>
        </p:spPr>
        <p:txBody>
          <a:bodyPr>
            <a:normAutofit/>
          </a:bodyPr>
          <a:lstStyle/>
          <a:p>
            <a:r>
              <a:rPr lang="en-DK" sz="2000" dirty="0"/>
              <a:t>Gradient descent is a general method for function minimization</a:t>
            </a:r>
          </a:p>
          <a:p>
            <a:r>
              <a:rPr lang="en-DK" sz="2000" dirty="0"/>
              <a:t>It is an iterative procedure: take a small step in the direction opposite to the gradient in each iteration</a:t>
            </a:r>
          </a:p>
          <a:p>
            <a:r>
              <a:rPr lang="en-DK" sz="2000" dirty="0"/>
              <a:t>The gradient:</a:t>
            </a:r>
          </a:p>
          <a:p>
            <a:pPr lvl="1"/>
            <a:r>
              <a:rPr lang="en-DK" sz="1800" dirty="0"/>
              <a:t>The partial derivative for each weight in the network</a:t>
            </a:r>
          </a:p>
          <a:p>
            <a:pPr lvl="1"/>
            <a:r>
              <a:rPr lang="en-DK" sz="1800" dirty="0"/>
              <a:t>A vector that points in the direction of fastest growth of the function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52DFC6-2893-7250-A058-E0D6E29DE3B9}"/>
              </a:ext>
            </a:extLst>
          </p:cNvPr>
          <p:cNvSpPr/>
          <p:nvPr/>
        </p:nvSpPr>
        <p:spPr>
          <a:xfrm>
            <a:off x="7189470" y="1818488"/>
            <a:ext cx="4164330" cy="29489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A265B321-B0B5-6469-B69B-505E8D762D99}"/>
              </a:ext>
            </a:extLst>
          </p:cNvPr>
          <p:cNvSpPr/>
          <p:nvPr/>
        </p:nvSpPr>
        <p:spPr>
          <a:xfrm>
            <a:off x="7408545" y="2250498"/>
            <a:ext cx="3726180" cy="2164929"/>
          </a:xfrm>
          <a:custGeom>
            <a:avLst/>
            <a:gdLst>
              <a:gd name="connsiteX0" fmla="*/ 0 w 3246120"/>
              <a:gd name="connsiteY0" fmla="*/ 0 h 2027769"/>
              <a:gd name="connsiteX1" fmla="*/ 377190 w 3246120"/>
              <a:gd name="connsiteY1" fmla="*/ 811530 h 2027769"/>
              <a:gd name="connsiteX2" fmla="*/ 971550 w 3246120"/>
              <a:gd name="connsiteY2" fmla="*/ 1314450 h 2027769"/>
              <a:gd name="connsiteX3" fmla="*/ 1268730 w 3246120"/>
              <a:gd name="connsiteY3" fmla="*/ 1794510 h 2027769"/>
              <a:gd name="connsiteX4" fmla="*/ 1931670 w 3246120"/>
              <a:gd name="connsiteY4" fmla="*/ 2023110 h 2027769"/>
              <a:gd name="connsiteX5" fmla="*/ 2674620 w 3246120"/>
              <a:gd name="connsiteY5" fmla="*/ 1600200 h 2027769"/>
              <a:gd name="connsiteX6" fmla="*/ 3246120 w 3246120"/>
              <a:gd name="connsiteY6" fmla="*/ 948690 h 2027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46120" h="2027769">
                <a:moveTo>
                  <a:pt x="0" y="0"/>
                </a:moveTo>
                <a:cubicBezTo>
                  <a:pt x="107632" y="296227"/>
                  <a:pt x="215265" y="592455"/>
                  <a:pt x="377190" y="811530"/>
                </a:cubicBezTo>
                <a:cubicBezTo>
                  <a:pt x="539115" y="1030605"/>
                  <a:pt x="822960" y="1150620"/>
                  <a:pt x="971550" y="1314450"/>
                </a:cubicBezTo>
                <a:cubicBezTo>
                  <a:pt x="1120140" y="1478280"/>
                  <a:pt x="1108710" y="1676400"/>
                  <a:pt x="1268730" y="1794510"/>
                </a:cubicBezTo>
                <a:cubicBezTo>
                  <a:pt x="1428750" y="1912620"/>
                  <a:pt x="1697355" y="2055495"/>
                  <a:pt x="1931670" y="2023110"/>
                </a:cubicBezTo>
                <a:cubicBezTo>
                  <a:pt x="2165985" y="1990725"/>
                  <a:pt x="2455545" y="1779270"/>
                  <a:pt x="2674620" y="1600200"/>
                </a:cubicBezTo>
                <a:cubicBezTo>
                  <a:pt x="2893695" y="1421130"/>
                  <a:pt x="3147060" y="1104900"/>
                  <a:pt x="3246120" y="948690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6A73829-F47B-A2F9-1ABA-9BFB8F2404D5}"/>
                  </a:ext>
                </a:extLst>
              </p:cNvPr>
              <p:cNvSpPr txBox="1"/>
              <p:nvPr/>
            </p:nvSpPr>
            <p:spPr>
              <a:xfrm rot="16200000">
                <a:off x="6439638" y="2928662"/>
                <a:ext cx="121443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8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da-DK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a-DK" sz="1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</m:oMath>
                  </m:oMathPara>
                </a14:m>
                <a:endParaRPr lang="en-DK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6A73829-F47B-A2F9-1ABA-9BFB8F2404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439638" y="2928662"/>
                <a:ext cx="1214437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9AEA63E-8594-E577-0EBD-628D458AF6D8}"/>
                  </a:ext>
                </a:extLst>
              </p:cNvPr>
              <p:cNvSpPr txBox="1"/>
              <p:nvPr/>
            </p:nvSpPr>
            <p:spPr>
              <a:xfrm>
                <a:off x="9623226" y="4662771"/>
                <a:ext cx="72294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800" b="0" i="1" smtClean="0">
                          <a:latin typeface="Cambria Math" panose="02040503050406030204" pitchFamily="18" charset="0"/>
                        </a:rPr>
                        <m:t>𝑤</m:t>
                      </m:r>
                    </m:oMath>
                  </m:oMathPara>
                </a14:m>
                <a:endParaRPr lang="en-DK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9AEA63E-8594-E577-0EBD-628D458AF6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23226" y="4662771"/>
                <a:ext cx="722947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F412F40-0C34-735A-B9F4-23A57BD985A4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833360" y="3116921"/>
            <a:ext cx="8157" cy="1650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8F871F-0969-0C9B-2EF5-8470CBD5B7A2}"/>
              </a:ext>
            </a:extLst>
          </p:cNvPr>
          <p:cNvCxnSpPr>
            <a:cxnSpLocks/>
          </p:cNvCxnSpPr>
          <p:nvPr/>
        </p:nvCxnSpPr>
        <p:spPr>
          <a:xfrm>
            <a:off x="7833360" y="3117698"/>
            <a:ext cx="604418" cy="666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D1A80A0-430E-8E4C-4929-77E93F2ED38E}"/>
                  </a:ext>
                </a:extLst>
              </p:cNvPr>
              <p:cNvSpPr txBox="1"/>
              <p:nvPr/>
            </p:nvSpPr>
            <p:spPr>
              <a:xfrm>
                <a:off x="7477600" y="4664251"/>
                <a:ext cx="72294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a-DK" sz="1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da-DK" sz="1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DK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D1A80A0-430E-8E4C-4929-77E93F2ED3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7600" y="4664251"/>
                <a:ext cx="72294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E21D153-A679-C69A-CEC6-C88B01C03241}"/>
              </a:ext>
            </a:extLst>
          </p:cNvPr>
          <p:cNvCxnSpPr>
            <a:cxnSpLocks/>
          </p:cNvCxnSpPr>
          <p:nvPr/>
        </p:nvCxnSpPr>
        <p:spPr>
          <a:xfrm>
            <a:off x="8432065" y="3574644"/>
            <a:ext cx="0" cy="1180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0BCE0FA-A476-CA86-A305-C753FBB1FE7F}"/>
              </a:ext>
            </a:extLst>
          </p:cNvPr>
          <p:cNvCxnSpPr>
            <a:cxnSpLocks/>
          </p:cNvCxnSpPr>
          <p:nvPr/>
        </p:nvCxnSpPr>
        <p:spPr>
          <a:xfrm>
            <a:off x="8427388" y="3569188"/>
            <a:ext cx="371864" cy="271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E5C0C5B-5E61-BAFD-CE4A-9ACF9368CAF3}"/>
                  </a:ext>
                </a:extLst>
              </p:cNvPr>
              <p:cNvSpPr txBox="1"/>
              <p:nvPr/>
            </p:nvSpPr>
            <p:spPr>
              <a:xfrm>
                <a:off x="8076305" y="4652115"/>
                <a:ext cx="72294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a-DK" sz="1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da-DK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DK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E5C0C5B-5E61-BAFD-CE4A-9ACF9368CA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6305" y="4652115"/>
                <a:ext cx="72294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EB6B0DB-7F0B-88E1-FA3F-2644782645AD}"/>
              </a:ext>
            </a:extLst>
          </p:cNvPr>
          <p:cNvCxnSpPr>
            <a:cxnSpLocks/>
          </p:cNvCxnSpPr>
          <p:nvPr/>
        </p:nvCxnSpPr>
        <p:spPr>
          <a:xfrm>
            <a:off x="8786935" y="4090980"/>
            <a:ext cx="4677" cy="664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896916D-5A77-293E-FD71-F32885CBF890}"/>
              </a:ext>
            </a:extLst>
          </p:cNvPr>
          <p:cNvCxnSpPr>
            <a:cxnSpLocks/>
          </p:cNvCxnSpPr>
          <p:nvPr/>
        </p:nvCxnSpPr>
        <p:spPr>
          <a:xfrm>
            <a:off x="8788015" y="4098433"/>
            <a:ext cx="283249" cy="367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98FB9B5D-ED8C-2E73-75F0-B72F72CEAA53}"/>
                  </a:ext>
                </a:extLst>
              </p:cNvPr>
              <p:cNvSpPr txBox="1"/>
              <p:nvPr/>
            </p:nvSpPr>
            <p:spPr>
              <a:xfrm>
                <a:off x="8435852" y="4652115"/>
                <a:ext cx="72294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a-DK" sz="1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da-DK" sz="1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DK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98FB9B5D-ED8C-2E73-75F0-B72F72CEAA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35852" y="4652115"/>
                <a:ext cx="722947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TextBox 42">
            <a:extLst>
              <a:ext uri="{FF2B5EF4-FFF2-40B4-BE49-F238E27FC236}">
                <a16:creationId xmlns:a16="http://schemas.microsoft.com/office/drawing/2014/main" id="{B885FCF9-99E5-40AE-6CBE-F67B964786AF}"/>
              </a:ext>
            </a:extLst>
          </p:cNvPr>
          <p:cNvSpPr txBox="1"/>
          <p:nvPr/>
        </p:nvSpPr>
        <p:spPr>
          <a:xfrm>
            <a:off x="7496550" y="2287107"/>
            <a:ext cx="3760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Take small steps opposite the gradient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84A38D6-E1E1-0924-A1AF-A7604C2EE631}"/>
              </a:ext>
            </a:extLst>
          </p:cNvPr>
          <p:cNvSpPr txBox="1"/>
          <p:nvPr/>
        </p:nvSpPr>
        <p:spPr>
          <a:xfrm>
            <a:off x="7962430" y="1480982"/>
            <a:ext cx="261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One-dimensional example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3EA751A-9827-A606-8FF0-485CA886295C}"/>
              </a:ext>
            </a:extLst>
          </p:cNvPr>
          <p:cNvSpPr txBox="1"/>
          <p:nvPr/>
        </p:nvSpPr>
        <p:spPr>
          <a:xfrm>
            <a:off x="760127" y="5246280"/>
            <a:ext cx="10910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400"/>
              <a:t>Gradient descent leads to the famous </a:t>
            </a:r>
            <a:r>
              <a:rPr lang="en-DK" sz="2400">
                <a:solidFill>
                  <a:schemeClr val="accent1"/>
                </a:solidFill>
              </a:rPr>
              <a:t>Back-propagation</a:t>
            </a:r>
            <a:r>
              <a:rPr lang="en-DK" sz="2400"/>
              <a:t> algorithm for neural networks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38FE136-EDB9-DF2A-546E-F2356A20BB60}"/>
              </a:ext>
            </a:extLst>
          </p:cNvPr>
          <p:cNvSpPr txBox="1"/>
          <p:nvPr/>
        </p:nvSpPr>
        <p:spPr>
          <a:xfrm>
            <a:off x="760127" y="5848444"/>
            <a:ext cx="107813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2000"/>
              <a:t>Fortunately we do not have to derive the math – modern neural network programs automatically calculate the gradients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A6B35BE-C171-26BF-F1DE-31EB3B11E0F5}"/>
                  </a:ext>
                </a:extLst>
              </p:cNvPr>
              <p:cNvSpPr txBox="1"/>
              <p:nvPr/>
            </p:nvSpPr>
            <p:spPr>
              <a:xfrm>
                <a:off x="8116574" y="2824134"/>
                <a:ext cx="2310120" cy="6199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da-DK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a-DK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a-DK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a-DK" b="0" i="1" smtClean="0">
                          <a:latin typeface="Cambria Math" panose="02040503050406030204" pitchFamily="18" charset="0"/>
                        </a:rPr>
                        <m:t>𝜀</m:t>
                      </m:r>
                      <m:f>
                        <m:fPr>
                          <m:ctrlPr>
                            <a:rPr lang="da-DK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A6B35BE-C171-26BF-F1DE-31EB3B11E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6574" y="2824134"/>
                <a:ext cx="2310120" cy="619913"/>
              </a:xfrm>
              <a:prstGeom prst="rect">
                <a:avLst/>
              </a:prstGeom>
              <a:blipFill>
                <a:blip r:embed="rId7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2408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51761-C77E-1152-D319-2371015F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0719"/>
          </a:xfrm>
        </p:spPr>
        <p:txBody>
          <a:bodyPr>
            <a:normAutofit/>
          </a:bodyPr>
          <a:lstStyle/>
          <a:p>
            <a:r>
              <a:rPr lang="en-DK" sz="4000"/>
              <a:t>Analogy to 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F0D0D8-8D94-B0F6-D556-C4FFE3B46E3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449659"/>
                <a:ext cx="5803232" cy="401267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K" sz="2400" dirty="0"/>
                  <a:t>Linear regression is also done by minimizing the squared error</a:t>
                </a:r>
              </a:p>
              <a:p>
                <a:r>
                  <a:rPr lang="en-DK" sz="2400" dirty="0"/>
                  <a:t>The error is the squared difference between the observed y for a given x and the “prediction” </a:t>
                </a:r>
                <a14:m>
                  <m:oMath xmlns:m="http://schemas.openxmlformats.org/officeDocument/2006/math">
                    <m:r>
                      <a:rPr lang="da-DK" sz="24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da-DK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a-DK" sz="2400" b="0" i="1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da-DK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a-DK" sz="24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DK" sz="2400" dirty="0"/>
              </a:p>
              <a:p>
                <a:r>
                  <a:rPr lang="en-DK" sz="2400" dirty="0"/>
                  <a:t>The </a:t>
                </a:r>
                <a14:m>
                  <m:oMath xmlns:m="http://schemas.openxmlformats.org/officeDocument/2006/math">
                    <m:r>
                      <a:rPr lang="da-DK" sz="24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da-DK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K" sz="2400" dirty="0"/>
                  <a:t>and </a:t>
                </a:r>
                <a14:m>
                  <m:oMath xmlns:m="http://schemas.openxmlformats.org/officeDocument/2006/math">
                    <m:r>
                      <a:rPr lang="da-DK" sz="24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da-DK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K" sz="2400" dirty="0"/>
                  <a:t>is found by minimizing the sum of the squared errors</a:t>
                </a:r>
              </a:p>
              <a:p>
                <a:r>
                  <a:rPr lang="en-DK" sz="2400" dirty="0"/>
                  <a:t>This can be done analytically leading to the formulas for linear regression</a:t>
                </a:r>
              </a:p>
              <a:p>
                <a:r>
                  <a:rPr lang="en-DK" sz="2400" dirty="0"/>
                  <a:t>It can also be done by gradient descent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F0D0D8-8D94-B0F6-D556-C4FFE3B46E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449659"/>
                <a:ext cx="5803232" cy="4012678"/>
              </a:xfrm>
              <a:blipFill>
                <a:blip r:embed="rId2"/>
                <a:stretch>
                  <a:fillRect l="-1751" t="-1893" r="-2845" b="-315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22" name="Picture 2">
            <a:extLst>
              <a:ext uri="{FF2B5EF4-FFF2-40B4-BE49-F238E27FC236}">
                <a16:creationId xmlns:a16="http://schemas.microsoft.com/office/drawing/2014/main" id="{16A5433C-9112-9046-E983-54AF4FE3F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556" y="1940535"/>
            <a:ext cx="5456663" cy="3723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38FE6B-73B4-4D27-3F79-855A34A6A3F3}"/>
              </a:ext>
            </a:extLst>
          </p:cNvPr>
          <p:cNvSpPr txBox="1"/>
          <p:nvPr/>
        </p:nvSpPr>
        <p:spPr>
          <a:xfrm>
            <a:off x="7062796" y="1039751"/>
            <a:ext cx="4545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/>
              <a:t>Points show the number of deaths vs new Corona cases in Denmark per day from March to July 2020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3513A8-3007-61FE-300D-85663412C6DD}"/>
              </a:ext>
            </a:extLst>
          </p:cNvPr>
          <p:cNvSpPr txBox="1"/>
          <p:nvPr/>
        </p:nvSpPr>
        <p:spPr>
          <a:xfrm rot="19632866">
            <a:off x="10040768" y="2426180"/>
            <a:ext cx="1594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/>
              <a:t>Regression line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922FD0-E0DE-D63C-479C-A834DA3CC077}"/>
              </a:ext>
            </a:extLst>
          </p:cNvPr>
          <p:cNvSpPr txBox="1"/>
          <p:nvPr/>
        </p:nvSpPr>
        <p:spPr>
          <a:xfrm>
            <a:off x="838200" y="5724333"/>
            <a:ext cx="1035116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K" sz="2000"/>
              <a:t>There are many examples/animations of this online, e.g.: </a:t>
            </a:r>
          </a:p>
          <a:p>
            <a:r>
              <a:rPr lang="en-DK">
                <a:hlinkClick r:id="rId4"/>
              </a:rPr>
              <a:t>https://towardsdatascience.com/gradient-descent-animation-1-simple-linear-regression-e49315b24672</a:t>
            </a:r>
            <a:endParaRPr lang="en-DK"/>
          </a:p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45659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69EC5-E1AB-96CB-3BA2-ACC61E3A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/>
              <a:t>Python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F6430-6BEF-ED4F-1750-FB2504682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this example, the gradient is calculated manually</a:t>
            </a:r>
          </a:p>
          <a:p>
            <a:r>
              <a:rPr lang="en-GB" dirty="0"/>
              <a:t>We do not have to do that again – </a:t>
            </a:r>
            <a:r>
              <a:rPr lang="en-GB" dirty="0" err="1"/>
              <a:t>pytorch</a:t>
            </a:r>
            <a:r>
              <a:rPr lang="en-GB" dirty="0"/>
              <a:t> will take care of it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Copy this </a:t>
            </a:r>
            <a:r>
              <a:rPr lang="en-GB" dirty="0" err="1"/>
              <a:t>Colab</a:t>
            </a:r>
            <a:r>
              <a:rPr lang="en-GB" dirty="0"/>
              <a:t> notebook: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https://drive.google.com/file/d/1Oqmad5JpPI2rzrWDrMiGPs3QinyxT8sO/view?usp=sharing</a:t>
            </a:r>
            <a:endParaRPr lang="en-GB" dirty="0"/>
          </a:p>
          <a:p>
            <a:pPr marL="0" indent="0">
              <a:buNone/>
            </a:pP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247467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14863</TotalTime>
  <Words>949</Words>
  <Application>Microsoft Macintosh PowerPoint</Application>
  <PresentationFormat>Widescreen</PresentationFormat>
  <Paragraphs>119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Neural Networks 1</vt:lpstr>
      <vt:lpstr>Inspiration from the brain</vt:lpstr>
      <vt:lpstr>A mathematical model of the neuron</vt:lpstr>
      <vt:lpstr>Many connected neurons ➜ neural network</vt:lpstr>
      <vt:lpstr>Learning from examples</vt:lpstr>
      <vt:lpstr>Learning by minimizing the error</vt:lpstr>
      <vt:lpstr>Minimize the error by gradient descent</vt:lpstr>
      <vt:lpstr>Analogy to linear regression</vt:lpstr>
      <vt:lpstr>Python example</vt:lpstr>
      <vt:lpstr>More realistic networks</vt:lpstr>
      <vt:lpstr>Classification</vt:lpstr>
      <vt:lpstr>Stochastic gradient descent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</dc:title>
  <dc:creator>Anders Krogh</dc:creator>
  <cp:lastModifiedBy>Anders Krogh</cp:lastModifiedBy>
  <cp:revision>24</cp:revision>
  <dcterms:created xsi:type="dcterms:W3CDTF">2022-05-05T04:41:48Z</dcterms:created>
  <dcterms:modified xsi:type="dcterms:W3CDTF">2022-05-15T16:10:55Z</dcterms:modified>
</cp:coreProperties>
</file>

<file path=docProps/thumbnail.jpeg>
</file>